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3" r:id="rId2"/>
    <p:sldId id="257" r:id="rId3"/>
    <p:sldId id="262" r:id="rId4"/>
    <p:sldId id="261" r:id="rId5"/>
    <p:sldId id="256" r:id="rId6"/>
    <p:sldId id="258" r:id="rId7"/>
    <p:sldId id="260" r:id="rId8"/>
    <p:sldId id="259" r:id="rId9"/>
    <p:sldId id="264"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B362B-48C2-574A-A573-00146883732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BD38EB8-D68E-FB1A-FBC2-94B46F0881D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8B83EAD-4B3D-033F-33AA-F53553D66E0B}"/>
              </a:ext>
            </a:extLst>
          </p:cNvPr>
          <p:cNvSpPr>
            <a:spLocks noGrp="1"/>
          </p:cNvSpPr>
          <p:nvPr>
            <p:ph type="dt" sz="half" idx="10"/>
          </p:nvPr>
        </p:nvSpPr>
        <p:spPr/>
        <p:txBody>
          <a:bodyPr/>
          <a:lstStyle/>
          <a:p>
            <a:fld id="{01EAB35A-EBB4-4CE1-A113-B1BF958C4CA4}" type="datetimeFigureOut">
              <a:rPr lang="en-US" smtClean="0"/>
              <a:t>11/30/2023</a:t>
            </a:fld>
            <a:endParaRPr lang="en-US"/>
          </a:p>
        </p:txBody>
      </p:sp>
      <p:sp>
        <p:nvSpPr>
          <p:cNvPr id="5" name="Footer Placeholder 4">
            <a:extLst>
              <a:ext uri="{FF2B5EF4-FFF2-40B4-BE49-F238E27FC236}">
                <a16:creationId xmlns:a16="http://schemas.microsoft.com/office/drawing/2014/main" id="{9381780C-705E-7F41-C45E-AF0F2CAA9A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B295DF-49B7-49C9-B7BF-168EBF70541D}"/>
              </a:ext>
            </a:extLst>
          </p:cNvPr>
          <p:cNvSpPr>
            <a:spLocks noGrp="1"/>
          </p:cNvSpPr>
          <p:nvPr>
            <p:ph type="sldNum" sz="quarter" idx="12"/>
          </p:nvPr>
        </p:nvSpPr>
        <p:spPr/>
        <p:txBody>
          <a:bodyPr/>
          <a:lstStyle/>
          <a:p>
            <a:fld id="{DD7E9330-31DD-4E63-8B5F-E978BD223AEF}" type="slidenum">
              <a:rPr lang="en-US" smtClean="0"/>
              <a:t>‹#›</a:t>
            </a:fld>
            <a:endParaRPr lang="en-US"/>
          </a:p>
        </p:txBody>
      </p:sp>
    </p:spTree>
    <p:extLst>
      <p:ext uri="{BB962C8B-B14F-4D97-AF65-F5344CB8AC3E}">
        <p14:creationId xmlns:p14="http://schemas.microsoft.com/office/powerpoint/2010/main" val="32497952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4D512D-7157-B7B0-46EF-BF1BC3F04B9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43DD40C-75B9-43FB-64D4-3D2DBA1D3F5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7000226-47AC-0F13-5B3B-CF1AEBA809FC}"/>
              </a:ext>
            </a:extLst>
          </p:cNvPr>
          <p:cNvSpPr>
            <a:spLocks noGrp="1"/>
          </p:cNvSpPr>
          <p:nvPr>
            <p:ph type="dt" sz="half" idx="10"/>
          </p:nvPr>
        </p:nvSpPr>
        <p:spPr/>
        <p:txBody>
          <a:bodyPr/>
          <a:lstStyle/>
          <a:p>
            <a:fld id="{01EAB35A-EBB4-4CE1-A113-B1BF958C4CA4}" type="datetimeFigureOut">
              <a:rPr lang="en-US" smtClean="0"/>
              <a:t>11/30/2023</a:t>
            </a:fld>
            <a:endParaRPr lang="en-US"/>
          </a:p>
        </p:txBody>
      </p:sp>
      <p:sp>
        <p:nvSpPr>
          <p:cNvPr id="5" name="Footer Placeholder 4">
            <a:extLst>
              <a:ext uri="{FF2B5EF4-FFF2-40B4-BE49-F238E27FC236}">
                <a16:creationId xmlns:a16="http://schemas.microsoft.com/office/drawing/2014/main" id="{2BCD2494-9728-25CF-C3B0-0FD99E9126C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A69199B-48D5-4F11-D6B2-A491961A407D}"/>
              </a:ext>
            </a:extLst>
          </p:cNvPr>
          <p:cNvSpPr>
            <a:spLocks noGrp="1"/>
          </p:cNvSpPr>
          <p:nvPr>
            <p:ph type="sldNum" sz="quarter" idx="12"/>
          </p:nvPr>
        </p:nvSpPr>
        <p:spPr/>
        <p:txBody>
          <a:bodyPr/>
          <a:lstStyle/>
          <a:p>
            <a:fld id="{DD7E9330-31DD-4E63-8B5F-E978BD223AEF}" type="slidenum">
              <a:rPr lang="en-US" smtClean="0"/>
              <a:t>‹#›</a:t>
            </a:fld>
            <a:endParaRPr lang="en-US"/>
          </a:p>
        </p:txBody>
      </p:sp>
    </p:spTree>
    <p:extLst>
      <p:ext uri="{BB962C8B-B14F-4D97-AF65-F5344CB8AC3E}">
        <p14:creationId xmlns:p14="http://schemas.microsoft.com/office/powerpoint/2010/main" val="38252589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C6A317A-D523-C562-15BF-E35C77746B8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F6CE037-83BA-E78B-6025-A83A0AD1DA0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1C5891A-4AAA-4E1D-BF29-250775C90B52}"/>
              </a:ext>
            </a:extLst>
          </p:cNvPr>
          <p:cNvSpPr>
            <a:spLocks noGrp="1"/>
          </p:cNvSpPr>
          <p:nvPr>
            <p:ph type="dt" sz="half" idx="10"/>
          </p:nvPr>
        </p:nvSpPr>
        <p:spPr/>
        <p:txBody>
          <a:bodyPr/>
          <a:lstStyle/>
          <a:p>
            <a:fld id="{01EAB35A-EBB4-4CE1-A113-B1BF958C4CA4}" type="datetimeFigureOut">
              <a:rPr lang="en-US" smtClean="0"/>
              <a:t>11/30/2023</a:t>
            </a:fld>
            <a:endParaRPr lang="en-US"/>
          </a:p>
        </p:txBody>
      </p:sp>
      <p:sp>
        <p:nvSpPr>
          <p:cNvPr id="5" name="Footer Placeholder 4">
            <a:extLst>
              <a:ext uri="{FF2B5EF4-FFF2-40B4-BE49-F238E27FC236}">
                <a16:creationId xmlns:a16="http://schemas.microsoft.com/office/drawing/2014/main" id="{E5AC8E32-5763-7823-857A-B48669A4131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E5027F9-EDAB-5EB9-8F06-460084ED7759}"/>
              </a:ext>
            </a:extLst>
          </p:cNvPr>
          <p:cNvSpPr>
            <a:spLocks noGrp="1"/>
          </p:cNvSpPr>
          <p:nvPr>
            <p:ph type="sldNum" sz="quarter" idx="12"/>
          </p:nvPr>
        </p:nvSpPr>
        <p:spPr/>
        <p:txBody>
          <a:bodyPr/>
          <a:lstStyle/>
          <a:p>
            <a:fld id="{DD7E9330-31DD-4E63-8B5F-E978BD223AEF}" type="slidenum">
              <a:rPr lang="en-US" smtClean="0"/>
              <a:t>‹#›</a:t>
            </a:fld>
            <a:endParaRPr lang="en-US"/>
          </a:p>
        </p:txBody>
      </p:sp>
    </p:spTree>
    <p:extLst>
      <p:ext uri="{BB962C8B-B14F-4D97-AF65-F5344CB8AC3E}">
        <p14:creationId xmlns:p14="http://schemas.microsoft.com/office/powerpoint/2010/main" val="5183637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88DBE5-5C1B-1C55-2235-A797C8323D3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6B72F15-18F8-0DB7-2243-A5D59683783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1025D4C-36CB-CBA0-BEDE-03D7C8884776}"/>
              </a:ext>
            </a:extLst>
          </p:cNvPr>
          <p:cNvSpPr>
            <a:spLocks noGrp="1"/>
          </p:cNvSpPr>
          <p:nvPr>
            <p:ph type="dt" sz="half" idx="10"/>
          </p:nvPr>
        </p:nvSpPr>
        <p:spPr/>
        <p:txBody>
          <a:bodyPr/>
          <a:lstStyle/>
          <a:p>
            <a:fld id="{01EAB35A-EBB4-4CE1-A113-B1BF958C4CA4}" type="datetimeFigureOut">
              <a:rPr lang="en-US" smtClean="0"/>
              <a:t>11/30/2023</a:t>
            </a:fld>
            <a:endParaRPr lang="en-US"/>
          </a:p>
        </p:txBody>
      </p:sp>
      <p:sp>
        <p:nvSpPr>
          <p:cNvPr id="5" name="Footer Placeholder 4">
            <a:extLst>
              <a:ext uri="{FF2B5EF4-FFF2-40B4-BE49-F238E27FC236}">
                <a16:creationId xmlns:a16="http://schemas.microsoft.com/office/drawing/2014/main" id="{4F50962B-49C5-5B44-C477-3351403324A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7E0356D-38CD-F466-1D13-B2A668DD017E}"/>
              </a:ext>
            </a:extLst>
          </p:cNvPr>
          <p:cNvSpPr>
            <a:spLocks noGrp="1"/>
          </p:cNvSpPr>
          <p:nvPr>
            <p:ph type="sldNum" sz="quarter" idx="12"/>
          </p:nvPr>
        </p:nvSpPr>
        <p:spPr/>
        <p:txBody>
          <a:bodyPr/>
          <a:lstStyle/>
          <a:p>
            <a:fld id="{DD7E9330-31DD-4E63-8B5F-E978BD223AEF}" type="slidenum">
              <a:rPr lang="en-US" smtClean="0"/>
              <a:t>‹#›</a:t>
            </a:fld>
            <a:endParaRPr lang="en-US"/>
          </a:p>
        </p:txBody>
      </p:sp>
    </p:spTree>
    <p:extLst>
      <p:ext uri="{BB962C8B-B14F-4D97-AF65-F5344CB8AC3E}">
        <p14:creationId xmlns:p14="http://schemas.microsoft.com/office/powerpoint/2010/main" val="5417089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79EF64-AB6A-0ED7-90B7-95A592CB842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06902D2-EABC-8F3B-68E0-3AC995F48B5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BE73003-F0E1-9912-6469-8D37EE734605}"/>
              </a:ext>
            </a:extLst>
          </p:cNvPr>
          <p:cNvSpPr>
            <a:spLocks noGrp="1"/>
          </p:cNvSpPr>
          <p:nvPr>
            <p:ph type="dt" sz="half" idx="10"/>
          </p:nvPr>
        </p:nvSpPr>
        <p:spPr/>
        <p:txBody>
          <a:bodyPr/>
          <a:lstStyle/>
          <a:p>
            <a:fld id="{01EAB35A-EBB4-4CE1-A113-B1BF958C4CA4}" type="datetimeFigureOut">
              <a:rPr lang="en-US" smtClean="0"/>
              <a:t>11/30/2023</a:t>
            </a:fld>
            <a:endParaRPr lang="en-US"/>
          </a:p>
        </p:txBody>
      </p:sp>
      <p:sp>
        <p:nvSpPr>
          <p:cNvPr id="5" name="Footer Placeholder 4">
            <a:extLst>
              <a:ext uri="{FF2B5EF4-FFF2-40B4-BE49-F238E27FC236}">
                <a16:creationId xmlns:a16="http://schemas.microsoft.com/office/drawing/2014/main" id="{C3B03F3A-3D14-21BE-FA1B-0CE48AEFAEE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D560570-15B1-D197-BCBB-D16BC2039720}"/>
              </a:ext>
            </a:extLst>
          </p:cNvPr>
          <p:cNvSpPr>
            <a:spLocks noGrp="1"/>
          </p:cNvSpPr>
          <p:nvPr>
            <p:ph type="sldNum" sz="quarter" idx="12"/>
          </p:nvPr>
        </p:nvSpPr>
        <p:spPr/>
        <p:txBody>
          <a:bodyPr/>
          <a:lstStyle/>
          <a:p>
            <a:fld id="{DD7E9330-31DD-4E63-8B5F-E978BD223AEF}" type="slidenum">
              <a:rPr lang="en-US" smtClean="0"/>
              <a:t>‹#›</a:t>
            </a:fld>
            <a:endParaRPr lang="en-US"/>
          </a:p>
        </p:txBody>
      </p:sp>
    </p:spTree>
    <p:extLst>
      <p:ext uri="{BB962C8B-B14F-4D97-AF65-F5344CB8AC3E}">
        <p14:creationId xmlns:p14="http://schemas.microsoft.com/office/powerpoint/2010/main" val="38961362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2E558A-DC89-F3AD-E6B4-9374687B0A6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76E7945-3F9E-0753-6B8B-8963EAB7852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6C9F31F-CFE0-7A73-6C7F-30B3B3E6EAC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AC34E79-1674-78E4-C705-E5513BEDF29E}"/>
              </a:ext>
            </a:extLst>
          </p:cNvPr>
          <p:cNvSpPr>
            <a:spLocks noGrp="1"/>
          </p:cNvSpPr>
          <p:nvPr>
            <p:ph type="dt" sz="half" idx="10"/>
          </p:nvPr>
        </p:nvSpPr>
        <p:spPr/>
        <p:txBody>
          <a:bodyPr/>
          <a:lstStyle/>
          <a:p>
            <a:fld id="{01EAB35A-EBB4-4CE1-A113-B1BF958C4CA4}" type="datetimeFigureOut">
              <a:rPr lang="en-US" smtClean="0"/>
              <a:t>11/30/2023</a:t>
            </a:fld>
            <a:endParaRPr lang="en-US"/>
          </a:p>
        </p:txBody>
      </p:sp>
      <p:sp>
        <p:nvSpPr>
          <p:cNvPr id="6" name="Footer Placeholder 5">
            <a:extLst>
              <a:ext uri="{FF2B5EF4-FFF2-40B4-BE49-F238E27FC236}">
                <a16:creationId xmlns:a16="http://schemas.microsoft.com/office/drawing/2014/main" id="{D97D2E26-7DC0-7CDD-B76A-FC0A366AAA1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F9D9058-F53D-2F0B-E245-924954922CA7}"/>
              </a:ext>
            </a:extLst>
          </p:cNvPr>
          <p:cNvSpPr>
            <a:spLocks noGrp="1"/>
          </p:cNvSpPr>
          <p:nvPr>
            <p:ph type="sldNum" sz="quarter" idx="12"/>
          </p:nvPr>
        </p:nvSpPr>
        <p:spPr/>
        <p:txBody>
          <a:bodyPr/>
          <a:lstStyle/>
          <a:p>
            <a:fld id="{DD7E9330-31DD-4E63-8B5F-E978BD223AEF}" type="slidenum">
              <a:rPr lang="en-US" smtClean="0"/>
              <a:t>‹#›</a:t>
            </a:fld>
            <a:endParaRPr lang="en-US"/>
          </a:p>
        </p:txBody>
      </p:sp>
    </p:spTree>
    <p:extLst>
      <p:ext uri="{BB962C8B-B14F-4D97-AF65-F5344CB8AC3E}">
        <p14:creationId xmlns:p14="http://schemas.microsoft.com/office/powerpoint/2010/main" val="39830501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96DCF6-C49B-9B51-6294-98566881043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1106EA1-CECA-F0FB-7C92-7F7A692468B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8AE0CDD-8163-8EB8-CFCA-2BC04EBE53F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9B6C68B-CFA7-F563-44C0-389BBB7EEFD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BC99B0D-346B-C077-9124-92B1A0EE439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6EFA41F-BDA2-9A32-EC8E-E7A124A0E90B}"/>
              </a:ext>
            </a:extLst>
          </p:cNvPr>
          <p:cNvSpPr>
            <a:spLocks noGrp="1"/>
          </p:cNvSpPr>
          <p:nvPr>
            <p:ph type="dt" sz="half" idx="10"/>
          </p:nvPr>
        </p:nvSpPr>
        <p:spPr/>
        <p:txBody>
          <a:bodyPr/>
          <a:lstStyle/>
          <a:p>
            <a:fld id="{01EAB35A-EBB4-4CE1-A113-B1BF958C4CA4}" type="datetimeFigureOut">
              <a:rPr lang="en-US" smtClean="0"/>
              <a:t>11/30/2023</a:t>
            </a:fld>
            <a:endParaRPr lang="en-US"/>
          </a:p>
        </p:txBody>
      </p:sp>
      <p:sp>
        <p:nvSpPr>
          <p:cNvPr id="8" name="Footer Placeholder 7">
            <a:extLst>
              <a:ext uri="{FF2B5EF4-FFF2-40B4-BE49-F238E27FC236}">
                <a16:creationId xmlns:a16="http://schemas.microsoft.com/office/drawing/2014/main" id="{0846DB18-D43A-5B96-1451-0AE0859CC3F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B6025A4-A92C-492E-BF67-F903F8934FF4}"/>
              </a:ext>
            </a:extLst>
          </p:cNvPr>
          <p:cNvSpPr>
            <a:spLocks noGrp="1"/>
          </p:cNvSpPr>
          <p:nvPr>
            <p:ph type="sldNum" sz="quarter" idx="12"/>
          </p:nvPr>
        </p:nvSpPr>
        <p:spPr/>
        <p:txBody>
          <a:bodyPr/>
          <a:lstStyle/>
          <a:p>
            <a:fld id="{DD7E9330-31DD-4E63-8B5F-E978BD223AEF}" type="slidenum">
              <a:rPr lang="en-US" smtClean="0"/>
              <a:t>‹#›</a:t>
            </a:fld>
            <a:endParaRPr lang="en-US"/>
          </a:p>
        </p:txBody>
      </p:sp>
    </p:spTree>
    <p:extLst>
      <p:ext uri="{BB962C8B-B14F-4D97-AF65-F5344CB8AC3E}">
        <p14:creationId xmlns:p14="http://schemas.microsoft.com/office/powerpoint/2010/main" val="31863419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8E4266-84E6-D0B0-D398-4E9069AE4BD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938DADB-0193-9E2B-7907-A5FF41125C8C}"/>
              </a:ext>
            </a:extLst>
          </p:cNvPr>
          <p:cNvSpPr>
            <a:spLocks noGrp="1"/>
          </p:cNvSpPr>
          <p:nvPr>
            <p:ph type="dt" sz="half" idx="10"/>
          </p:nvPr>
        </p:nvSpPr>
        <p:spPr/>
        <p:txBody>
          <a:bodyPr/>
          <a:lstStyle/>
          <a:p>
            <a:fld id="{01EAB35A-EBB4-4CE1-A113-B1BF958C4CA4}" type="datetimeFigureOut">
              <a:rPr lang="en-US" smtClean="0"/>
              <a:t>11/30/2023</a:t>
            </a:fld>
            <a:endParaRPr lang="en-US"/>
          </a:p>
        </p:txBody>
      </p:sp>
      <p:sp>
        <p:nvSpPr>
          <p:cNvPr id="4" name="Footer Placeholder 3">
            <a:extLst>
              <a:ext uri="{FF2B5EF4-FFF2-40B4-BE49-F238E27FC236}">
                <a16:creationId xmlns:a16="http://schemas.microsoft.com/office/drawing/2014/main" id="{643D695F-B079-C33C-2364-016E967E91A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D2ABBA6-2C72-F8B7-4F19-1A8A9A51E08A}"/>
              </a:ext>
            </a:extLst>
          </p:cNvPr>
          <p:cNvSpPr>
            <a:spLocks noGrp="1"/>
          </p:cNvSpPr>
          <p:nvPr>
            <p:ph type="sldNum" sz="quarter" idx="12"/>
          </p:nvPr>
        </p:nvSpPr>
        <p:spPr/>
        <p:txBody>
          <a:bodyPr/>
          <a:lstStyle/>
          <a:p>
            <a:fld id="{DD7E9330-31DD-4E63-8B5F-E978BD223AEF}" type="slidenum">
              <a:rPr lang="en-US" smtClean="0"/>
              <a:t>‹#›</a:t>
            </a:fld>
            <a:endParaRPr lang="en-US"/>
          </a:p>
        </p:txBody>
      </p:sp>
    </p:spTree>
    <p:extLst>
      <p:ext uri="{BB962C8B-B14F-4D97-AF65-F5344CB8AC3E}">
        <p14:creationId xmlns:p14="http://schemas.microsoft.com/office/powerpoint/2010/main" val="34593202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8524FE9-DCBB-E46D-FAE9-B85F766745FD}"/>
              </a:ext>
            </a:extLst>
          </p:cNvPr>
          <p:cNvSpPr>
            <a:spLocks noGrp="1"/>
          </p:cNvSpPr>
          <p:nvPr>
            <p:ph type="dt" sz="half" idx="10"/>
          </p:nvPr>
        </p:nvSpPr>
        <p:spPr/>
        <p:txBody>
          <a:bodyPr/>
          <a:lstStyle/>
          <a:p>
            <a:fld id="{01EAB35A-EBB4-4CE1-A113-B1BF958C4CA4}" type="datetimeFigureOut">
              <a:rPr lang="en-US" smtClean="0"/>
              <a:t>11/30/2023</a:t>
            </a:fld>
            <a:endParaRPr lang="en-US"/>
          </a:p>
        </p:txBody>
      </p:sp>
      <p:sp>
        <p:nvSpPr>
          <p:cNvPr id="3" name="Footer Placeholder 2">
            <a:extLst>
              <a:ext uri="{FF2B5EF4-FFF2-40B4-BE49-F238E27FC236}">
                <a16:creationId xmlns:a16="http://schemas.microsoft.com/office/drawing/2014/main" id="{771FFC74-4373-5924-1947-DD7A5DEE5B7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83E962C-8C23-AEB2-C98A-1478510F5635}"/>
              </a:ext>
            </a:extLst>
          </p:cNvPr>
          <p:cNvSpPr>
            <a:spLocks noGrp="1"/>
          </p:cNvSpPr>
          <p:nvPr>
            <p:ph type="sldNum" sz="quarter" idx="12"/>
          </p:nvPr>
        </p:nvSpPr>
        <p:spPr/>
        <p:txBody>
          <a:bodyPr/>
          <a:lstStyle/>
          <a:p>
            <a:fld id="{DD7E9330-31DD-4E63-8B5F-E978BD223AEF}" type="slidenum">
              <a:rPr lang="en-US" smtClean="0"/>
              <a:t>‹#›</a:t>
            </a:fld>
            <a:endParaRPr lang="en-US"/>
          </a:p>
        </p:txBody>
      </p:sp>
    </p:spTree>
    <p:extLst>
      <p:ext uri="{BB962C8B-B14F-4D97-AF65-F5344CB8AC3E}">
        <p14:creationId xmlns:p14="http://schemas.microsoft.com/office/powerpoint/2010/main" val="23392193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5F6BB5-2953-2C33-64C5-DED7FA89C9D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C6B3FD8-75EA-3CAE-656A-3EFF0453F28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324034F-EE69-73CE-BEC5-27828DEFACF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FB9493D-F85D-893D-DCC8-383F5FD421F1}"/>
              </a:ext>
            </a:extLst>
          </p:cNvPr>
          <p:cNvSpPr>
            <a:spLocks noGrp="1"/>
          </p:cNvSpPr>
          <p:nvPr>
            <p:ph type="dt" sz="half" idx="10"/>
          </p:nvPr>
        </p:nvSpPr>
        <p:spPr/>
        <p:txBody>
          <a:bodyPr/>
          <a:lstStyle/>
          <a:p>
            <a:fld id="{01EAB35A-EBB4-4CE1-A113-B1BF958C4CA4}" type="datetimeFigureOut">
              <a:rPr lang="en-US" smtClean="0"/>
              <a:t>11/30/2023</a:t>
            </a:fld>
            <a:endParaRPr lang="en-US"/>
          </a:p>
        </p:txBody>
      </p:sp>
      <p:sp>
        <p:nvSpPr>
          <p:cNvPr id="6" name="Footer Placeholder 5">
            <a:extLst>
              <a:ext uri="{FF2B5EF4-FFF2-40B4-BE49-F238E27FC236}">
                <a16:creationId xmlns:a16="http://schemas.microsoft.com/office/drawing/2014/main" id="{65FABD5B-3D9F-5A08-4C5F-65603F21F00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E509604-1570-0AC5-FAFB-B289556A6D86}"/>
              </a:ext>
            </a:extLst>
          </p:cNvPr>
          <p:cNvSpPr>
            <a:spLocks noGrp="1"/>
          </p:cNvSpPr>
          <p:nvPr>
            <p:ph type="sldNum" sz="quarter" idx="12"/>
          </p:nvPr>
        </p:nvSpPr>
        <p:spPr/>
        <p:txBody>
          <a:bodyPr/>
          <a:lstStyle/>
          <a:p>
            <a:fld id="{DD7E9330-31DD-4E63-8B5F-E978BD223AEF}" type="slidenum">
              <a:rPr lang="en-US" smtClean="0"/>
              <a:t>‹#›</a:t>
            </a:fld>
            <a:endParaRPr lang="en-US"/>
          </a:p>
        </p:txBody>
      </p:sp>
    </p:spTree>
    <p:extLst>
      <p:ext uri="{BB962C8B-B14F-4D97-AF65-F5344CB8AC3E}">
        <p14:creationId xmlns:p14="http://schemas.microsoft.com/office/powerpoint/2010/main" val="3528912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8CC8C-9C00-89FF-E8C2-85241739EC3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75AFF4D-408F-4F6C-5281-E17450D2C04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7AFB9BA-499C-8CB5-F162-537036133F0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76C04C9-9D1A-C3DD-7123-09F4EFAF063C}"/>
              </a:ext>
            </a:extLst>
          </p:cNvPr>
          <p:cNvSpPr>
            <a:spLocks noGrp="1"/>
          </p:cNvSpPr>
          <p:nvPr>
            <p:ph type="dt" sz="half" idx="10"/>
          </p:nvPr>
        </p:nvSpPr>
        <p:spPr/>
        <p:txBody>
          <a:bodyPr/>
          <a:lstStyle/>
          <a:p>
            <a:fld id="{01EAB35A-EBB4-4CE1-A113-B1BF958C4CA4}" type="datetimeFigureOut">
              <a:rPr lang="en-US" smtClean="0"/>
              <a:t>11/30/2023</a:t>
            </a:fld>
            <a:endParaRPr lang="en-US"/>
          </a:p>
        </p:txBody>
      </p:sp>
      <p:sp>
        <p:nvSpPr>
          <p:cNvPr id="6" name="Footer Placeholder 5">
            <a:extLst>
              <a:ext uri="{FF2B5EF4-FFF2-40B4-BE49-F238E27FC236}">
                <a16:creationId xmlns:a16="http://schemas.microsoft.com/office/drawing/2014/main" id="{1B98EBAC-8BA3-A025-7EC8-1D1EAD8597B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F35B6E5-C79A-7C16-D7B4-6957C5F5A107}"/>
              </a:ext>
            </a:extLst>
          </p:cNvPr>
          <p:cNvSpPr>
            <a:spLocks noGrp="1"/>
          </p:cNvSpPr>
          <p:nvPr>
            <p:ph type="sldNum" sz="quarter" idx="12"/>
          </p:nvPr>
        </p:nvSpPr>
        <p:spPr/>
        <p:txBody>
          <a:bodyPr/>
          <a:lstStyle/>
          <a:p>
            <a:fld id="{DD7E9330-31DD-4E63-8B5F-E978BD223AEF}" type="slidenum">
              <a:rPr lang="en-US" smtClean="0"/>
              <a:t>‹#›</a:t>
            </a:fld>
            <a:endParaRPr lang="en-US"/>
          </a:p>
        </p:txBody>
      </p:sp>
    </p:spTree>
    <p:extLst>
      <p:ext uri="{BB962C8B-B14F-4D97-AF65-F5344CB8AC3E}">
        <p14:creationId xmlns:p14="http://schemas.microsoft.com/office/powerpoint/2010/main" val="9213443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99F43B9-6BD1-E9D8-4C6B-40A09689072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5062319-1E51-C6B5-15DE-5E809C576CA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B0AA93C-C7A9-3C18-7355-D6D57F3A5D5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EAB35A-EBB4-4CE1-A113-B1BF958C4CA4}" type="datetimeFigureOut">
              <a:rPr lang="en-US" smtClean="0"/>
              <a:t>11/30/2023</a:t>
            </a:fld>
            <a:endParaRPr lang="en-US"/>
          </a:p>
        </p:txBody>
      </p:sp>
      <p:sp>
        <p:nvSpPr>
          <p:cNvPr id="5" name="Footer Placeholder 4">
            <a:extLst>
              <a:ext uri="{FF2B5EF4-FFF2-40B4-BE49-F238E27FC236}">
                <a16:creationId xmlns:a16="http://schemas.microsoft.com/office/drawing/2014/main" id="{5C9179BC-A737-873A-1971-F82F0733252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C96E692-99D9-4047-387F-7F729ACCB18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D7E9330-31DD-4E63-8B5F-E978BD223AEF}" type="slidenum">
              <a:rPr lang="en-US" smtClean="0"/>
              <a:t>‹#›</a:t>
            </a:fld>
            <a:endParaRPr lang="en-US"/>
          </a:p>
        </p:txBody>
      </p:sp>
    </p:spTree>
    <p:extLst>
      <p:ext uri="{BB962C8B-B14F-4D97-AF65-F5344CB8AC3E}">
        <p14:creationId xmlns:p14="http://schemas.microsoft.com/office/powerpoint/2010/main" val="375437700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hyperlink" Target="https://link.springer.com/article/10.1007/s11042-023-14400-6" TargetMode="Externa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F137E8F-D81A-2462-8316-59FA556E900A}"/>
              </a:ext>
            </a:extLst>
          </p:cNvPr>
          <p:cNvSpPr txBox="1"/>
          <p:nvPr/>
        </p:nvSpPr>
        <p:spPr>
          <a:xfrm>
            <a:off x="7305869" y="3918557"/>
            <a:ext cx="4133462" cy="1754326"/>
          </a:xfrm>
          <a:prstGeom prst="rect">
            <a:avLst/>
          </a:prstGeom>
          <a:noFill/>
        </p:spPr>
        <p:txBody>
          <a:bodyPr wrap="square" rtlCol="0">
            <a:spAutoFit/>
          </a:bodyPr>
          <a:lstStyle/>
          <a:p>
            <a:r>
              <a:rPr lang="en-US" dirty="0"/>
              <a:t>Course: CSE 707</a:t>
            </a:r>
          </a:p>
          <a:p>
            <a:r>
              <a:rPr lang="en-US" dirty="0"/>
              <a:t>Sania </a:t>
            </a:r>
            <a:r>
              <a:rPr lang="en-US" dirty="0" err="1"/>
              <a:t>Azhmee</a:t>
            </a:r>
            <a:r>
              <a:rPr lang="en-US" dirty="0"/>
              <a:t> Bhuiyan</a:t>
            </a:r>
          </a:p>
          <a:p>
            <a:r>
              <a:rPr lang="en-US" dirty="0"/>
              <a:t>ID: 23266033</a:t>
            </a:r>
          </a:p>
          <a:p>
            <a:r>
              <a:rPr lang="en-US" dirty="0"/>
              <a:t>Team: 16</a:t>
            </a:r>
          </a:p>
          <a:p>
            <a:r>
              <a:rPr lang="en-US" dirty="0"/>
              <a:t>Course instructor: </a:t>
            </a:r>
            <a:r>
              <a:rPr lang="en-US" dirty="0" err="1"/>
              <a:t>Annajiat</a:t>
            </a:r>
            <a:r>
              <a:rPr lang="en-US" dirty="0"/>
              <a:t> Alim Rasel</a:t>
            </a:r>
          </a:p>
          <a:p>
            <a:endParaRPr lang="en-US" dirty="0"/>
          </a:p>
        </p:txBody>
      </p:sp>
      <p:sp>
        <p:nvSpPr>
          <p:cNvPr id="6" name="TextBox 5">
            <a:extLst>
              <a:ext uri="{FF2B5EF4-FFF2-40B4-BE49-F238E27FC236}">
                <a16:creationId xmlns:a16="http://schemas.microsoft.com/office/drawing/2014/main" id="{21B273BA-4A86-4B6C-6652-193CADA12E16}"/>
              </a:ext>
            </a:extLst>
          </p:cNvPr>
          <p:cNvSpPr txBox="1"/>
          <p:nvPr/>
        </p:nvSpPr>
        <p:spPr>
          <a:xfrm>
            <a:off x="805242" y="1040109"/>
            <a:ext cx="10079067" cy="1415772"/>
          </a:xfrm>
          <a:prstGeom prst="rect">
            <a:avLst/>
          </a:prstGeom>
          <a:noFill/>
        </p:spPr>
        <p:txBody>
          <a:bodyPr wrap="square">
            <a:spAutoFit/>
          </a:bodyPr>
          <a:lstStyle/>
          <a:p>
            <a:pPr marL="73025" marR="0" algn="ctr">
              <a:spcBef>
                <a:spcPts val="0"/>
              </a:spcBef>
              <a:spcAft>
                <a:spcPts val="0"/>
              </a:spcAft>
            </a:pPr>
            <a:r>
              <a:rPr lang="en-US" sz="2400" b="1" spc="-10" dirty="0">
                <a:effectLst/>
                <a:latin typeface="Arial Black" panose="020B0A04020102020204" pitchFamily="34" charset="0"/>
                <a:ea typeface="Times New Roman" panose="02020603050405020304" pitchFamily="18" charset="0"/>
              </a:rPr>
              <a:t>The current state and future of mobile security in the light of the recent mobile security threat reports</a:t>
            </a:r>
            <a:endParaRPr lang="en-US" sz="2400" dirty="0">
              <a:effectLst/>
              <a:latin typeface="Arial Black" panose="020B0A04020102020204" pitchFamily="34" charset="0"/>
              <a:ea typeface="Times New Roman" panose="02020603050405020304" pitchFamily="18" charset="0"/>
            </a:endParaRPr>
          </a:p>
          <a:p>
            <a:pPr marL="0" marR="0" algn="ctr">
              <a:spcBef>
                <a:spcPts val="0"/>
              </a:spcBef>
              <a:spcAft>
                <a:spcPts val="0"/>
              </a:spcAft>
            </a:pPr>
            <a:endParaRPr lang="en-US" sz="1200" dirty="0">
              <a:effectLst/>
              <a:latin typeface="Times New Roman" panose="02020603050405020304" pitchFamily="18" charset="0"/>
              <a:ea typeface="Times New Roman" panose="02020603050405020304" pitchFamily="18" charset="0"/>
            </a:endParaRPr>
          </a:p>
          <a:p>
            <a:pPr marL="0" marR="0" algn="ctr">
              <a:spcBef>
                <a:spcPts val="0"/>
              </a:spcBef>
              <a:spcAft>
                <a:spcPts val="0"/>
              </a:spcAft>
            </a:pPr>
            <a:r>
              <a:rPr lang="en-US" sz="1200" dirty="0">
                <a:effectLst/>
                <a:latin typeface="Times New Roman" panose="02020603050405020304" pitchFamily="18" charset="0"/>
                <a:ea typeface="Times New Roman" panose="02020603050405020304" pitchFamily="18" charset="0"/>
              </a:rPr>
              <a:t> </a:t>
            </a:r>
          </a:p>
          <a:p>
            <a:pPr marL="73025" marR="0" indent="0" algn="ctr">
              <a:spcBef>
                <a:spcPts val="0"/>
              </a:spcBef>
              <a:spcAft>
                <a:spcPts val="0"/>
              </a:spcAft>
            </a:pPr>
            <a:r>
              <a:rPr lang="en-US" sz="1400" b="0" kern="0" dirty="0">
                <a:effectLst/>
                <a:latin typeface="Arial Black" panose="020B0A04020102020204" pitchFamily="34" charset="0"/>
                <a:ea typeface="Times New Roman" panose="02020603050405020304" pitchFamily="18" charset="0"/>
              </a:rPr>
              <a:t>Paper</a:t>
            </a:r>
            <a:r>
              <a:rPr lang="en-US" sz="1400" b="0" kern="0" spc="-45" dirty="0">
                <a:effectLst/>
                <a:latin typeface="Arial Black" panose="020B0A04020102020204" pitchFamily="34" charset="0"/>
                <a:ea typeface="Times New Roman" panose="02020603050405020304" pitchFamily="18" charset="0"/>
              </a:rPr>
              <a:t> </a:t>
            </a:r>
            <a:r>
              <a:rPr lang="en-US" sz="1400" b="0" kern="0" dirty="0">
                <a:effectLst/>
                <a:latin typeface="Arial Black" panose="020B0A04020102020204" pitchFamily="34" charset="0"/>
                <a:ea typeface="Times New Roman" panose="02020603050405020304" pitchFamily="18" charset="0"/>
              </a:rPr>
              <a:t>Link: </a:t>
            </a:r>
            <a:r>
              <a:rPr lang="en-US" sz="1200" b="1" u="sng" kern="0" dirty="0">
                <a:solidFill>
                  <a:srgbClr val="0563C1"/>
                </a:solidFill>
                <a:effectLst/>
                <a:latin typeface="Arial Black" panose="020B0A04020102020204" pitchFamily="34" charset="0"/>
                <a:ea typeface="Times New Roman" panose="02020603050405020304" pitchFamily="18" charset="0"/>
                <a:hlinkClick r:id="rId4"/>
              </a:rPr>
              <a:t>https://link.springer.com/article/10.1007/s11042-023-14400-6</a:t>
            </a:r>
            <a:endParaRPr lang="en-US" sz="1200" b="1" kern="0" dirty="0">
              <a:effectLst/>
              <a:latin typeface="Arial Black" panose="020B0A04020102020204" pitchFamily="34" charset="0"/>
              <a:ea typeface="Times New Roman" panose="02020603050405020304" pitchFamily="18" charset="0"/>
            </a:endParaRPr>
          </a:p>
        </p:txBody>
      </p:sp>
      <p:pic>
        <p:nvPicPr>
          <p:cNvPr id="7" name="Audio 6">
            <a:hlinkClick r:id="" action="ppaction://media"/>
            <a:extLst>
              <a:ext uri="{FF2B5EF4-FFF2-40B4-BE49-F238E27FC236}">
                <a16:creationId xmlns:a16="http://schemas.microsoft.com/office/drawing/2014/main" id="{82490A55-D5D1-619C-3DE3-42F87A844DB4}"/>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3977392184"/>
      </p:ext>
    </p:extLst>
  </p:cSld>
  <p:clrMapOvr>
    <a:masterClrMapping/>
  </p:clrMapOvr>
  <mc:AlternateContent xmlns:mc="http://schemas.openxmlformats.org/markup-compatibility/2006">
    <mc:Choice xmlns:p14="http://schemas.microsoft.com/office/powerpoint/2010/main" Requires="p14">
      <p:transition spd="slow" p14:dur="2000" advTm="12505"/>
    </mc:Choice>
    <mc:Fallback>
      <p:transition spd="slow" advTm="125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FAE5E19-14F7-0BEF-F077-F38EA6BDA50D}"/>
              </a:ext>
            </a:extLst>
          </p:cNvPr>
          <p:cNvSpPr txBox="1"/>
          <p:nvPr/>
        </p:nvSpPr>
        <p:spPr>
          <a:xfrm>
            <a:off x="1199534" y="3776320"/>
            <a:ext cx="9173497" cy="1231106"/>
          </a:xfrm>
          <a:prstGeom prst="rect">
            <a:avLst/>
          </a:prstGeom>
          <a:noFill/>
        </p:spPr>
        <p:txBody>
          <a:bodyPr wrap="square">
            <a:spAutoFit/>
          </a:bodyPr>
          <a:lstStyle/>
          <a:p>
            <a:r>
              <a:rPr lang="en-US" sz="2000" dirty="0">
                <a:latin typeface="Arial Black" panose="020B0A04020102020204" pitchFamily="34" charset="0"/>
              </a:rPr>
              <a:t>CONTRIBUTION</a:t>
            </a:r>
          </a:p>
          <a:p>
            <a:br>
              <a:rPr lang="en-US" dirty="0"/>
            </a:br>
            <a:r>
              <a:rPr lang="en-US" dirty="0"/>
              <a:t>The main aim and contribution of this study are to collect the current state of mobile security and highlight the future of mobile security in light of the recent mobile security threat reports.</a:t>
            </a:r>
          </a:p>
        </p:txBody>
      </p:sp>
      <p:sp>
        <p:nvSpPr>
          <p:cNvPr id="5" name="TextBox 4">
            <a:extLst>
              <a:ext uri="{FF2B5EF4-FFF2-40B4-BE49-F238E27FC236}">
                <a16:creationId xmlns:a16="http://schemas.microsoft.com/office/drawing/2014/main" id="{1402E752-CEB6-ADD9-D765-5040843CBAB5}"/>
              </a:ext>
            </a:extLst>
          </p:cNvPr>
          <p:cNvSpPr txBox="1"/>
          <p:nvPr/>
        </p:nvSpPr>
        <p:spPr>
          <a:xfrm>
            <a:off x="1199533" y="865690"/>
            <a:ext cx="9173498" cy="2215991"/>
          </a:xfrm>
          <a:prstGeom prst="rect">
            <a:avLst/>
          </a:prstGeom>
          <a:noFill/>
        </p:spPr>
        <p:txBody>
          <a:bodyPr wrap="square">
            <a:spAutoFit/>
          </a:bodyPr>
          <a:lstStyle/>
          <a:p>
            <a:r>
              <a:rPr lang="en-US" sz="2400" dirty="0">
                <a:latin typeface="Arial Black" panose="020B0A04020102020204" pitchFamily="34" charset="0"/>
              </a:rPr>
              <a:t>MOTIVATION</a:t>
            </a:r>
          </a:p>
          <a:p>
            <a:br>
              <a:rPr lang="en-US" sz="2400" dirty="0">
                <a:latin typeface="Arial Black" panose="020B0A04020102020204" pitchFamily="34" charset="0"/>
              </a:rPr>
            </a:br>
            <a:r>
              <a:rPr lang="en-US" dirty="0"/>
              <a:t>Smartphones have become small computers that meet many of our needs, from e-mail and banking transactions to communication and social media use.</a:t>
            </a:r>
          </a:p>
          <a:p>
            <a:br>
              <a:rPr lang="en-US" dirty="0"/>
            </a:br>
            <a:r>
              <a:rPr lang="en-US" dirty="0"/>
              <a:t>Hacker attacks and the spread of malware have also increased. Today, current mobile malware detection and defense technologies are still inadequate.</a:t>
            </a:r>
          </a:p>
        </p:txBody>
      </p:sp>
      <p:pic>
        <p:nvPicPr>
          <p:cNvPr id="6" name="Audio 5">
            <a:hlinkClick r:id="" action="ppaction://media"/>
            <a:extLst>
              <a:ext uri="{FF2B5EF4-FFF2-40B4-BE49-F238E27FC236}">
                <a16:creationId xmlns:a16="http://schemas.microsoft.com/office/drawing/2014/main" id="{66A218BF-57B0-AF5F-CFDC-2B291DE2F099}"/>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1253365387"/>
      </p:ext>
    </p:extLst>
  </p:cSld>
  <p:clrMapOvr>
    <a:masterClrMapping/>
  </p:clrMapOvr>
  <mc:AlternateContent xmlns:mc="http://schemas.openxmlformats.org/markup-compatibility/2006">
    <mc:Choice xmlns:p14="http://schemas.microsoft.com/office/powerpoint/2010/main" Requires="p14">
      <p:transition spd="slow" p14:dur="2000" advTm="78131"/>
    </mc:Choice>
    <mc:Fallback>
      <p:transition spd="slow" advTm="781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735261D-666B-67D5-F774-D21FA58933BA}"/>
              </a:ext>
            </a:extLst>
          </p:cNvPr>
          <p:cNvPicPr>
            <a:picLocks noChangeAspect="1"/>
          </p:cNvPicPr>
          <p:nvPr/>
        </p:nvPicPr>
        <p:blipFill>
          <a:blip r:embed="rId4"/>
          <a:stretch>
            <a:fillRect/>
          </a:stretch>
        </p:blipFill>
        <p:spPr>
          <a:xfrm>
            <a:off x="2713704" y="151744"/>
            <a:ext cx="5682584" cy="5506106"/>
          </a:xfrm>
          <a:prstGeom prst="rect">
            <a:avLst/>
          </a:prstGeom>
        </p:spPr>
      </p:pic>
      <p:pic>
        <p:nvPicPr>
          <p:cNvPr id="4" name="Audio 3">
            <a:hlinkClick r:id="" action="ppaction://media"/>
            <a:extLst>
              <a:ext uri="{FF2B5EF4-FFF2-40B4-BE49-F238E27FC236}">
                <a16:creationId xmlns:a16="http://schemas.microsoft.com/office/drawing/2014/main" id="{630D4EC9-D2BC-9FF1-F96B-6BC61DB71601}"/>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035490134"/>
      </p:ext>
    </p:extLst>
  </p:cSld>
  <p:clrMapOvr>
    <a:masterClrMapping/>
  </p:clrMapOvr>
  <mc:AlternateContent xmlns:mc="http://schemas.openxmlformats.org/markup-compatibility/2006">
    <mc:Choice xmlns:p14="http://schemas.microsoft.com/office/powerpoint/2010/main" Requires="p14">
      <p:transition spd="slow" p14:dur="2000" advTm="16989"/>
    </mc:Choice>
    <mc:Fallback>
      <p:transition spd="slow" advTm="169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21D6453-A308-756F-298E-6703A91F7228}"/>
              </a:ext>
            </a:extLst>
          </p:cNvPr>
          <p:cNvPicPr>
            <a:picLocks noChangeAspect="1"/>
          </p:cNvPicPr>
          <p:nvPr/>
        </p:nvPicPr>
        <p:blipFill>
          <a:blip r:embed="rId4"/>
          <a:stretch>
            <a:fillRect/>
          </a:stretch>
        </p:blipFill>
        <p:spPr>
          <a:xfrm>
            <a:off x="1209368" y="672167"/>
            <a:ext cx="8831211" cy="5513666"/>
          </a:xfrm>
          <a:prstGeom prst="rect">
            <a:avLst/>
          </a:prstGeom>
        </p:spPr>
      </p:pic>
      <p:pic>
        <p:nvPicPr>
          <p:cNvPr id="4" name="Audio 3">
            <a:hlinkClick r:id="" action="ppaction://media"/>
            <a:extLst>
              <a:ext uri="{FF2B5EF4-FFF2-40B4-BE49-F238E27FC236}">
                <a16:creationId xmlns:a16="http://schemas.microsoft.com/office/drawing/2014/main" id="{3D5238AE-EDC9-7142-4BE8-28B9F2FE2AE3}"/>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1930950210"/>
      </p:ext>
    </p:extLst>
  </p:cSld>
  <p:clrMapOvr>
    <a:masterClrMapping/>
  </p:clrMapOvr>
  <mc:AlternateContent xmlns:mc="http://schemas.openxmlformats.org/markup-compatibility/2006">
    <mc:Choice xmlns:p14="http://schemas.microsoft.com/office/powerpoint/2010/main" Requires="p14">
      <p:transition spd="slow" p14:dur="2000" advTm="50336"/>
    </mc:Choice>
    <mc:Fallback>
      <p:transition spd="slow" advTm="503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654EBD81-92E8-7B7A-CBDA-DA5FED6BFE34}"/>
              </a:ext>
            </a:extLst>
          </p:cNvPr>
          <p:cNvSpPr txBox="1"/>
          <p:nvPr/>
        </p:nvSpPr>
        <p:spPr>
          <a:xfrm>
            <a:off x="1204452" y="1270508"/>
            <a:ext cx="9783096" cy="4124206"/>
          </a:xfrm>
          <a:prstGeom prst="rect">
            <a:avLst/>
          </a:prstGeom>
          <a:noFill/>
        </p:spPr>
        <p:txBody>
          <a:bodyPr wrap="square">
            <a:spAutoFit/>
          </a:bodyPr>
          <a:lstStyle/>
          <a:p>
            <a:pPr algn="l"/>
            <a:r>
              <a:rPr lang="en-US" sz="2800" b="0" i="0" dirty="0">
                <a:effectLst/>
                <a:latin typeface="Arial Black" panose="020B0A04020102020204" pitchFamily="34" charset="0"/>
              </a:rPr>
              <a:t>Types of Malicious Attacks and Mobile Vulnerabilities</a:t>
            </a:r>
            <a:br>
              <a:rPr lang="en-US" b="0" i="0" dirty="0">
                <a:effectLst/>
              </a:rPr>
            </a:br>
            <a:br>
              <a:rPr lang="en-US" sz="2000" b="0" i="0" dirty="0">
                <a:effectLst/>
              </a:rPr>
            </a:br>
            <a:r>
              <a:rPr lang="en-US" sz="2400" b="0" i="0" dirty="0">
                <a:effectLst/>
              </a:rPr>
              <a:t>1. </a:t>
            </a:r>
            <a:r>
              <a:rPr lang="en-US" sz="2400" b="1" i="0" dirty="0">
                <a:effectLst/>
              </a:rPr>
              <a:t>Phishing</a:t>
            </a:r>
            <a:r>
              <a:rPr lang="en-US" sz="2400" b="0" i="0" dirty="0">
                <a:effectLst/>
              </a:rPr>
              <a:t>: A method where attackers trick victims into providing sensitive information, often through deceptive emails or websites.</a:t>
            </a:r>
          </a:p>
          <a:p>
            <a:pPr algn="l"/>
            <a:r>
              <a:rPr lang="en-US" sz="2400" b="1" i="0" dirty="0">
                <a:effectLst/>
              </a:rPr>
              <a:t>2. Social Engineering</a:t>
            </a:r>
            <a:r>
              <a:rPr lang="en-US" sz="2400" b="0" i="0" dirty="0">
                <a:effectLst/>
              </a:rPr>
              <a:t>: Involves manipulating individuals to divulge confidential information or perform actions that may compromise security.</a:t>
            </a:r>
          </a:p>
          <a:p>
            <a:pPr algn="l"/>
            <a:r>
              <a:rPr lang="en-US" sz="2400" b="1" i="0" dirty="0">
                <a:effectLst/>
              </a:rPr>
              <a:t>3. MITM (Man-In-The-Middle) Attacks</a:t>
            </a:r>
            <a:r>
              <a:rPr lang="en-US" sz="2400" b="0" i="0" dirty="0">
                <a:effectLst/>
              </a:rPr>
              <a:t>: Occurs when attackers intercept and possibly alter the communication between two parties without their knowledge.</a:t>
            </a:r>
          </a:p>
          <a:p>
            <a:endParaRPr lang="en-US" dirty="0"/>
          </a:p>
        </p:txBody>
      </p:sp>
      <p:pic>
        <p:nvPicPr>
          <p:cNvPr id="8" name="Audio 7">
            <a:hlinkClick r:id="" action="ppaction://media"/>
            <a:extLst>
              <a:ext uri="{FF2B5EF4-FFF2-40B4-BE49-F238E27FC236}">
                <a16:creationId xmlns:a16="http://schemas.microsoft.com/office/drawing/2014/main" id="{E025CCA5-130E-06D6-00C3-ACD2BD5268E1}"/>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279322650"/>
      </p:ext>
    </p:extLst>
  </p:cSld>
  <p:clrMapOvr>
    <a:masterClrMapping/>
  </p:clrMapOvr>
  <mc:AlternateContent xmlns:mc="http://schemas.openxmlformats.org/markup-compatibility/2006">
    <mc:Choice xmlns:p14="http://schemas.microsoft.com/office/powerpoint/2010/main" Requires="p14">
      <p:transition spd="slow" p14:dur="2000" advTm="39889"/>
    </mc:Choice>
    <mc:Fallback>
      <p:transition spd="slow" advTm="398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CBAD843-CD12-96F5-4B68-3B6BC1860C14}"/>
              </a:ext>
            </a:extLst>
          </p:cNvPr>
          <p:cNvSpPr txBox="1"/>
          <p:nvPr/>
        </p:nvSpPr>
        <p:spPr>
          <a:xfrm>
            <a:off x="943896" y="1189399"/>
            <a:ext cx="9763432" cy="3948068"/>
          </a:xfrm>
          <a:prstGeom prst="rect">
            <a:avLst/>
          </a:prstGeom>
          <a:noFill/>
        </p:spPr>
        <p:txBody>
          <a:bodyPr wrap="square">
            <a:spAutoFit/>
          </a:bodyPr>
          <a:lstStyle/>
          <a:p>
            <a:pPr marL="0" marR="0">
              <a:lnSpc>
                <a:spcPct val="107000"/>
              </a:lnSpc>
              <a:spcBef>
                <a:spcPts val="0"/>
              </a:spcBef>
              <a:spcAft>
                <a:spcPts val="800"/>
              </a:spcAft>
            </a:pPr>
            <a:r>
              <a:rPr lang="en-US" sz="2000" b="1" kern="100" dirty="0">
                <a:effectLst/>
                <a:latin typeface="Arial Black" panose="020B0A04020102020204" pitchFamily="34" charset="0"/>
                <a:ea typeface="Calibri" panose="020F0502020204030204" pitchFamily="34" charset="0"/>
                <a:cs typeface="Times New Roman" panose="02020603050405020304" pitchFamily="18" charset="0"/>
              </a:rPr>
              <a:t>2. Limitations</a:t>
            </a:r>
            <a:endParaRPr lang="en-US" sz="2000" kern="100" dirty="0">
              <a:effectLst/>
              <a:latin typeface="Arial Black" panose="020B0A0402010202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2000" b="1" kern="100" dirty="0">
                <a:effectLst/>
                <a:latin typeface="Arial Black" panose="020B0A04020102020204" pitchFamily="34" charset="0"/>
                <a:ea typeface="Calibri" panose="020F0502020204030204" pitchFamily="34" charset="0"/>
                <a:cs typeface="Times New Roman" panose="02020603050405020304" pitchFamily="18" charset="0"/>
              </a:rPr>
              <a:t>2.1 First Limitation/Critique</a:t>
            </a:r>
            <a:endParaRPr lang="en-US" sz="2000" kern="100" dirty="0">
              <a:effectLst/>
              <a:latin typeface="Arial Black" panose="020B0A0402010202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The study may not fully account for the diverse and rapidly evolving nature of malware threats, which could limit the effectiveness of proposed solutions. The focus on existing types of attacks might not preemptively address emerging or unknown threats.</a:t>
            </a:r>
            <a:endParaRPr lang="en-US"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US"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2000" b="1" kern="100" dirty="0">
                <a:effectLst/>
                <a:latin typeface="Arial Black" panose="020B0A04020102020204" pitchFamily="34" charset="0"/>
                <a:ea typeface="Calibri" panose="020F0502020204030204" pitchFamily="34" charset="0"/>
                <a:cs typeface="Times New Roman" panose="02020603050405020304" pitchFamily="18" charset="0"/>
              </a:rPr>
              <a:t>2.2 Second Limitation/Critique</a:t>
            </a:r>
            <a:endParaRPr lang="en-US" sz="2000" kern="100" dirty="0">
              <a:effectLst/>
              <a:latin typeface="Arial Black" panose="020B0A0402010202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The paper's reliance on current data and trends might not adequately predict future developments in mobile security. With the constant evolution of technology and cyber threats, the relevance of the study's findings could diminish quickly unless continuously updated.</a:t>
            </a:r>
            <a:endParaRPr lang="en-US" kern="1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4" name="Audio 3">
            <a:hlinkClick r:id="" action="ppaction://media"/>
            <a:extLst>
              <a:ext uri="{FF2B5EF4-FFF2-40B4-BE49-F238E27FC236}">
                <a16:creationId xmlns:a16="http://schemas.microsoft.com/office/drawing/2014/main" id="{665322E0-9CCA-7D66-DDF7-6827BAAA3926}"/>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408625339"/>
      </p:ext>
    </p:extLst>
  </p:cSld>
  <p:clrMapOvr>
    <a:masterClrMapping/>
  </p:clrMapOvr>
  <mc:AlternateContent xmlns:mc="http://schemas.openxmlformats.org/markup-compatibility/2006">
    <mc:Choice xmlns:p14="http://schemas.microsoft.com/office/powerpoint/2010/main" Requires="p14">
      <p:transition spd="slow" p14:dur="2000" advTm="123103"/>
    </mc:Choice>
    <mc:Fallback>
      <p:transition spd="slow" advTm="1231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F88E5AD-1158-1DE0-5066-9DE8A4D52B61}"/>
              </a:ext>
            </a:extLst>
          </p:cNvPr>
          <p:cNvSpPr txBox="1"/>
          <p:nvPr/>
        </p:nvSpPr>
        <p:spPr>
          <a:xfrm>
            <a:off x="1071716" y="1444652"/>
            <a:ext cx="10048568" cy="2277547"/>
          </a:xfrm>
          <a:prstGeom prst="rect">
            <a:avLst/>
          </a:prstGeom>
          <a:noFill/>
        </p:spPr>
        <p:txBody>
          <a:bodyPr wrap="square">
            <a:spAutoFit/>
          </a:bodyPr>
          <a:lstStyle/>
          <a:p>
            <a:pPr algn="ctr"/>
            <a:r>
              <a:rPr lang="en-US" sz="2800" b="1" i="0" dirty="0">
                <a:effectLst/>
                <a:latin typeface="Arial Black" panose="020B0A04020102020204" pitchFamily="34" charset="0"/>
              </a:rPr>
              <a:t>Results</a:t>
            </a:r>
          </a:p>
          <a:p>
            <a:pPr algn="ctr"/>
            <a:endParaRPr lang="en-US" b="0" i="0" dirty="0">
              <a:effectLst/>
              <a:latin typeface="Arial Black" panose="020B0A04020102020204" pitchFamily="34" charset="0"/>
            </a:endParaRPr>
          </a:p>
          <a:p>
            <a:pPr algn="ctr"/>
            <a:r>
              <a:rPr lang="en-US" sz="2400" b="0" i="0" dirty="0">
                <a:effectLst/>
              </a:rPr>
              <a:t>The paper suggests future research areas such as combining signature-based techniques with machine learning, developing new machine learning techniques for imbalanced network traffic datasets, and new classification algorithms for detecting malicious flow</a:t>
            </a:r>
          </a:p>
        </p:txBody>
      </p:sp>
      <p:pic>
        <p:nvPicPr>
          <p:cNvPr id="4" name="Audio 3">
            <a:hlinkClick r:id="" action="ppaction://media"/>
            <a:extLst>
              <a:ext uri="{FF2B5EF4-FFF2-40B4-BE49-F238E27FC236}">
                <a16:creationId xmlns:a16="http://schemas.microsoft.com/office/drawing/2014/main" id="{6658F0A1-2DDE-7A58-C4EA-B64143F5F2AE}"/>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3714075690"/>
      </p:ext>
    </p:extLst>
  </p:cSld>
  <p:clrMapOvr>
    <a:masterClrMapping/>
  </p:clrMapOvr>
  <mc:AlternateContent xmlns:mc="http://schemas.openxmlformats.org/markup-compatibility/2006">
    <mc:Choice xmlns:p14="http://schemas.microsoft.com/office/powerpoint/2010/main" Requires="p14">
      <p:transition spd="slow" p14:dur="2000" advTm="22441"/>
    </mc:Choice>
    <mc:Fallback>
      <p:transition spd="slow" advTm="224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0E7CC9B-D3BC-2B7C-2274-BD79D23D7B81}"/>
              </a:ext>
            </a:extLst>
          </p:cNvPr>
          <p:cNvSpPr txBox="1"/>
          <p:nvPr/>
        </p:nvSpPr>
        <p:spPr>
          <a:xfrm>
            <a:off x="1396182" y="1781096"/>
            <a:ext cx="8721212" cy="2646878"/>
          </a:xfrm>
          <a:prstGeom prst="rect">
            <a:avLst/>
          </a:prstGeom>
          <a:noFill/>
        </p:spPr>
        <p:txBody>
          <a:bodyPr wrap="square">
            <a:spAutoFit/>
          </a:bodyPr>
          <a:lstStyle/>
          <a:p>
            <a:pPr algn="ctr"/>
            <a:r>
              <a:rPr lang="en-US" sz="2800" b="1" i="0" dirty="0">
                <a:effectLst/>
                <a:latin typeface="Arial Black" panose="020B0A04020102020204" pitchFamily="34" charset="0"/>
              </a:rPr>
              <a:t>Conclusion</a:t>
            </a:r>
            <a:endParaRPr lang="en-US" sz="2800" dirty="0">
              <a:latin typeface="Arial Black" panose="020B0A04020102020204" pitchFamily="34" charset="0"/>
            </a:endParaRPr>
          </a:p>
          <a:p>
            <a:endParaRPr lang="en-US" b="0" i="0" dirty="0">
              <a:effectLst/>
              <a:latin typeface="Söhne"/>
            </a:endParaRPr>
          </a:p>
          <a:p>
            <a:pPr marL="285750" indent="-285750">
              <a:buFont typeface="Arial" panose="020B0604020202020204" pitchFamily="34" charset="0"/>
              <a:buChar char="•"/>
            </a:pPr>
            <a:r>
              <a:rPr lang="en-US" sz="2400" b="0" i="0" dirty="0">
                <a:effectLst/>
                <a:latin typeface="Söhne"/>
              </a:rPr>
              <a:t>Emphasizes the rapid diversification, renewal, and improvement of malware and threats.</a:t>
            </a:r>
          </a:p>
          <a:p>
            <a:pPr marL="285750" indent="-285750">
              <a:buFont typeface="Arial" panose="020B0604020202020204" pitchFamily="34" charset="0"/>
              <a:buChar char="•"/>
            </a:pPr>
            <a:r>
              <a:rPr lang="en-US" sz="2400" b="0" i="0" dirty="0">
                <a:effectLst/>
                <a:latin typeface="Söhne"/>
              </a:rPr>
              <a:t>Mobile security is interlinked with operating system security, internet communication, data encryption, and user privacy awareness</a:t>
            </a:r>
          </a:p>
        </p:txBody>
      </p:sp>
      <p:pic>
        <p:nvPicPr>
          <p:cNvPr id="4" name="Audio 3">
            <a:hlinkClick r:id="" action="ppaction://media"/>
            <a:extLst>
              <a:ext uri="{FF2B5EF4-FFF2-40B4-BE49-F238E27FC236}">
                <a16:creationId xmlns:a16="http://schemas.microsoft.com/office/drawing/2014/main" id="{ECA72A6F-0545-D008-A5E1-31DD62B3661D}"/>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717050464"/>
      </p:ext>
    </p:extLst>
  </p:cSld>
  <p:clrMapOvr>
    <a:masterClrMapping/>
  </p:clrMapOvr>
  <mc:AlternateContent xmlns:mc="http://schemas.openxmlformats.org/markup-compatibility/2006">
    <mc:Choice xmlns:p14="http://schemas.microsoft.com/office/powerpoint/2010/main" Requires="p14">
      <p:transition spd="slow" p14:dur="2000" advTm="15236"/>
    </mc:Choice>
    <mc:Fallback>
      <p:transition spd="slow" advTm="152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F7752D-5BC0-A735-C7EE-00A1880D5034}"/>
              </a:ext>
            </a:extLst>
          </p:cNvPr>
          <p:cNvSpPr>
            <a:spLocks noGrp="1"/>
          </p:cNvSpPr>
          <p:nvPr>
            <p:ph type="title"/>
          </p:nvPr>
        </p:nvSpPr>
        <p:spPr>
          <a:xfrm>
            <a:off x="3766984" y="2439731"/>
            <a:ext cx="3792794" cy="1325563"/>
          </a:xfrm>
        </p:spPr>
        <p:txBody>
          <a:bodyPr>
            <a:noAutofit/>
          </a:bodyPr>
          <a:lstStyle/>
          <a:p>
            <a:r>
              <a:rPr lang="en-US" sz="6000" b="1" dirty="0"/>
              <a:t>THANK YOU</a:t>
            </a:r>
          </a:p>
        </p:txBody>
      </p:sp>
      <p:pic>
        <p:nvPicPr>
          <p:cNvPr id="4" name="Audio 3">
            <a:hlinkClick r:id="" action="ppaction://media"/>
            <a:extLst>
              <a:ext uri="{FF2B5EF4-FFF2-40B4-BE49-F238E27FC236}">
                <a16:creationId xmlns:a16="http://schemas.microsoft.com/office/drawing/2014/main" id="{518F4244-9BD5-E24B-F085-1E6B3E2F2E6D}"/>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3984593752"/>
      </p:ext>
    </p:extLst>
  </p:cSld>
  <p:clrMapOvr>
    <a:masterClrMapping/>
  </p:clrMapOvr>
  <mc:AlternateContent xmlns:mc="http://schemas.openxmlformats.org/markup-compatibility/2006">
    <mc:Choice xmlns:p14="http://schemas.microsoft.com/office/powerpoint/2010/main" Requires="p14">
      <p:transition spd="slow" p14:dur="2000" advTm="77669"/>
    </mc:Choice>
    <mc:Fallback>
      <p:transition spd="slow" advTm="776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374</TotalTime>
  <Words>384</Words>
  <Application>Microsoft Office PowerPoint</Application>
  <PresentationFormat>Widescreen</PresentationFormat>
  <Paragraphs>31</Paragraphs>
  <Slides>9</Slides>
  <Notes>0</Notes>
  <HiddenSlides>0</HiddenSlides>
  <MMClips>9</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Arial</vt:lpstr>
      <vt:lpstr>Arial Black</vt:lpstr>
      <vt:lpstr>Calibri</vt:lpstr>
      <vt:lpstr>Calibri Light</vt:lpstr>
      <vt:lpstr>Söhne</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saniaazhmee@outlook.com</dc:creator>
  <cp:lastModifiedBy>saniaazhmee@outlook.com</cp:lastModifiedBy>
  <cp:revision>3</cp:revision>
  <dcterms:created xsi:type="dcterms:W3CDTF">2023-11-30T13:22:16Z</dcterms:created>
  <dcterms:modified xsi:type="dcterms:W3CDTF">2023-11-30T19:37:08Z</dcterms:modified>
</cp:coreProperties>
</file>

<file path=docProps/thumbnail.jpeg>
</file>